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8" r:id="rId3"/>
    <p:sldId id="275" r:id="rId4"/>
    <p:sldId id="283" r:id="rId5"/>
    <p:sldId id="258" r:id="rId6"/>
    <p:sldId id="296" r:id="rId7"/>
    <p:sldId id="294" r:id="rId8"/>
    <p:sldId id="287" r:id="rId9"/>
    <p:sldId id="289" r:id="rId10"/>
    <p:sldId id="278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24" autoAdjust="0"/>
    <p:restoredTop sz="94660"/>
  </p:normalViewPr>
  <p:slideViewPr>
    <p:cSldViewPr>
      <p:cViewPr>
        <p:scale>
          <a:sx n="80" d="100"/>
          <a:sy n="80" d="100"/>
        </p:scale>
        <p:origin x="-67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488C5-5E52-448A-B66E-ED2C90E03B96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05C03-A353-4091-8436-E0A4D249C2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4D3FFD-8D94-4DEE-B94F-0857B581D3FF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670EDD-ADD6-4458-8172-BC0C5679AA4B}" type="slidenum">
              <a:rPr lang="ru-RU"/>
              <a:pPr/>
              <a:t>11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ru-RU" sz="1400" dirty="0" smtClean="0"/>
              <a:t>	Такими мы хотим видеть учащихся и выпускников начальной школы. Поэтому основную задачу начальной школы можно сформулировать следующим образом: </a:t>
            </a:r>
            <a:r>
              <a:rPr lang="ru-RU" sz="1400" b="1" dirty="0" smtClean="0"/>
              <a:t>поддерживать и развивать</a:t>
            </a:r>
            <a:r>
              <a:rPr lang="ru-RU" sz="1400" dirty="0" smtClean="0"/>
              <a:t> основные достижения дошкольного периода развития, не прерывая и не подавляя ни одну из линий, </a:t>
            </a:r>
            <a:r>
              <a:rPr lang="ru-RU" sz="1400" b="1" dirty="0" smtClean="0"/>
              <a:t>формировать на этой основе учебную самостоятельность младших школьников</a:t>
            </a:r>
            <a:r>
              <a:rPr lang="ru-RU" sz="1400" dirty="0" smtClean="0"/>
              <a:t>. Достижение этой задачи будет способствовать и успешному учению на следующей ступени. Это возможно, если учебный процесс нацелен на становление </a:t>
            </a:r>
            <a:r>
              <a:rPr lang="ru-RU" sz="1400" b="1" dirty="0" smtClean="0"/>
              <a:t>ученического сообщества</a:t>
            </a:r>
            <a:r>
              <a:rPr lang="ru-RU" sz="1400" dirty="0" smtClean="0"/>
              <a:t> – групп детей, объединяемых и объединяющихся для совместной учебной деятельности.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A37B-6182-4938-B970-555039BABCD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9361-4AB7-4471-A9ED-5519F82C3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xn--80abucjiibhv9a.xn--p1ai/%D0%BD%D0%BE%D0%B2%D0%BE%D1%81%D1%82%D0%B8/3447/%D1%84%D0%B0%D0%B9%D0%BB/2279/13.01.30-%D0%9F%D1%80%D0%B8%D0%BA%D0%B0%D0%B7_57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14554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/>
              <a:t>Стандарты нового поколения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Федеральный государственный образовательный стандарт в ДОУ в ДОУ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500570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новые формы работы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643050"/>
            <a:ext cx="4038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Непосредственная образовательная деятельность</a:t>
            </a:r>
          </a:p>
          <a:p>
            <a:r>
              <a:rPr lang="ru-RU" dirty="0" smtClean="0"/>
              <a:t>  игровая деятельность </a:t>
            </a:r>
          </a:p>
          <a:p>
            <a:r>
              <a:rPr lang="ru-RU" dirty="0" smtClean="0"/>
              <a:t>Интеграция образовательных областей</a:t>
            </a: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4286280" cy="5000660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ChangeArrowheads="1"/>
          </p:cNvSpPr>
          <p:nvPr/>
        </p:nvSpPr>
        <p:spPr bwMode="gray">
          <a:xfrm>
            <a:off x="179388" y="152400"/>
            <a:ext cx="8964612" cy="118903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Ожидаемые результаты: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портрет выпускника детского сада </a:t>
            </a:r>
          </a:p>
        </p:txBody>
      </p:sp>
      <p:pic>
        <p:nvPicPr>
          <p:cNvPr id="11267" name="Picture 3" descr="007dbf48c4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1700213"/>
            <a:ext cx="1485900" cy="1981200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63713" y="1808163"/>
            <a:ext cx="2801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Arial" charset="0"/>
              </a:rPr>
              <a:t>деятельный и активный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979613" y="2312988"/>
            <a:ext cx="151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Arial" charset="0"/>
              </a:rPr>
              <a:t>креативный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124075" y="2816225"/>
            <a:ext cx="3321785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Любознательный               </a:t>
            </a:r>
            <a:endParaRPr lang="ru-RU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303463" y="3249613"/>
            <a:ext cx="3259267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Инициативный                  </a:t>
            </a:r>
            <a:endParaRPr lang="ru-RU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76263" y="3897313"/>
            <a:ext cx="4507301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    открытый </a:t>
            </a:r>
            <a:r>
              <a:rPr lang="ru-RU" dirty="0">
                <a:solidFill>
                  <a:srgbClr val="0000FF"/>
                </a:solidFill>
                <a:latin typeface="Arial" charset="0"/>
              </a:rPr>
              <a:t>внешнему миру,</a:t>
            </a:r>
          </a:p>
          <a:p>
            <a:pPr eaLnBrk="0" hangingPunct="0"/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      </a:t>
            </a:r>
            <a:r>
              <a:rPr lang="ru-RU" dirty="0">
                <a:solidFill>
                  <a:srgbClr val="0000FF"/>
                </a:solidFill>
                <a:latin typeface="Arial" charset="0"/>
              </a:rPr>
              <a:t>доброжелательный и </a:t>
            </a: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отзывчивый </a:t>
            </a:r>
            <a:endParaRPr lang="ru-RU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50825" y="4581525"/>
            <a:ext cx="6972206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                                          положительное отношение к себе,</a:t>
            </a:r>
            <a:endParaRPr lang="ru-RU" dirty="0">
              <a:solidFill>
                <a:srgbClr val="0000FF"/>
              </a:solidFill>
              <a:latin typeface="Arial" charset="0"/>
            </a:endParaRPr>
          </a:p>
          <a:p>
            <a:pPr eaLnBrk="0" hangingPunct="0"/>
            <a:r>
              <a:rPr lang="ru-RU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                                          уверенность </a:t>
            </a:r>
            <a:r>
              <a:rPr lang="ru-RU" dirty="0">
                <a:solidFill>
                  <a:srgbClr val="0000FF"/>
                </a:solidFill>
                <a:latin typeface="Arial" charset="0"/>
              </a:rPr>
              <a:t>в своих силах</a:t>
            </a:r>
            <a:r>
              <a:rPr lang="ru-RU" dirty="0">
                <a:solidFill>
                  <a:srgbClr val="FFFF99"/>
                </a:solidFill>
                <a:latin typeface="Arial" charset="0"/>
              </a:rPr>
              <a:t> 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0" y="5337175"/>
            <a:ext cx="4386499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                        чувство </a:t>
            </a:r>
            <a:r>
              <a:rPr lang="ru-RU" dirty="0">
                <a:solidFill>
                  <a:srgbClr val="0000FF"/>
                </a:solidFill>
                <a:latin typeface="Arial" charset="0"/>
              </a:rPr>
              <a:t>собственного</a:t>
            </a:r>
          </a:p>
          <a:p>
            <a:pPr eaLnBrk="0" hangingPunct="0"/>
            <a:r>
              <a:rPr lang="ru-RU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" charset="0"/>
              </a:rPr>
              <a:t>                                    </a:t>
            </a:r>
            <a:r>
              <a:rPr lang="ru-RU" dirty="0">
                <a:solidFill>
                  <a:srgbClr val="0000FF"/>
                </a:solidFill>
                <a:latin typeface="Arial" charset="0"/>
              </a:rPr>
              <a:t>достоинства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642918"/>
            <a:ext cx="6572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Palatino Linotype" pitchFamily="18" charset="0"/>
              </a:rPr>
              <a:t>Разработкой проекта стандарта дошкольного образования занимается специально созданная 30 января </a:t>
            </a:r>
            <a:r>
              <a:rPr lang="ru-RU" sz="3200" dirty="0" smtClean="0">
                <a:latin typeface="Palatino Linotype" pitchFamily="18" charset="0"/>
              </a:rPr>
              <a:t>2013года </a:t>
            </a:r>
            <a:r>
              <a:rPr lang="ru-RU" sz="3200" dirty="0">
                <a:latin typeface="Palatino Linotype" pitchFamily="18" charset="0"/>
              </a:rPr>
              <a:t> </a:t>
            </a:r>
            <a:r>
              <a:rPr lang="ru-RU" sz="3200" u="sng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hlinkClick r:id="rId2" tooltip="Приказ Минобрнауки России от 30 января 2013 г. № 57 &quot;О разработке федерального государственного образовательного стандарта дошкольного образования&quot;"/>
              </a:rPr>
              <a:t>рабочая группа</a:t>
            </a:r>
            <a:r>
              <a:rPr lang="ru-RU" sz="3200" dirty="0">
                <a:latin typeface="Palatino Linotype" pitchFamily="18" charset="0"/>
              </a:rPr>
              <a:t> во главе с директором Федерального института развития образования Александром </a:t>
            </a:r>
            <a:r>
              <a:rPr lang="ru-RU" sz="3200" dirty="0" err="1">
                <a:latin typeface="Palatino Linotype" pitchFamily="18" charset="0"/>
              </a:rPr>
              <a:t>Асмоловым</a:t>
            </a:r>
            <a:r>
              <a:rPr lang="ru-RU" sz="3200" dirty="0">
                <a:latin typeface="Palatino Linotype" pitchFamily="18" charset="0"/>
              </a:rPr>
              <a:t>.</a:t>
            </a:r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714620"/>
            <a:ext cx="3429024" cy="370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 1 сентября 2013 г. вступил в силу новый закон «Об образовании в Российской Федерации». Дошкольное образование является начальным уровнем системы начального образования. И, как остальные уровни - регламентировать свою деятельность образовательными стандартами - ФГОС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66"/>
            <a:ext cx="2928958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5072074"/>
            <a:ext cx="1457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400" dirty="0" smtClean="0"/>
              <a:t>"Дошкольный ребёнок - человек играющий, поэтому в стандарте закреплено, что обучение входит в жизнь ребёнка "через ворота детской игры", - подчеркивают в </a:t>
            </a:r>
            <a:r>
              <a:rPr lang="ru-RU" sz="4400" dirty="0" err="1" smtClean="0"/>
              <a:t>Минобрнауке</a:t>
            </a:r>
            <a:r>
              <a:rPr lang="ru-RU" sz="4400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143380"/>
            <a:ext cx="1945640" cy="194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353425" cy="34559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Закон РФ «Об образовании» закрепил за современным образовательным учреждением, в том числе и ДОУ, возможность работать по-новому, полноценнее осуществлять процесс развития личности.                            </a:t>
            </a:r>
            <a:endParaRPr lang="ru-RU" sz="3600" dirty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pic>
        <p:nvPicPr>
          <p:cNvPr id="3076" name="Picture 4" descr="Scan10004"/>
          <p:cNvPicPr>
            <a:picLocks noChangeAspect="1" noChangeArrowheads="1"/>
          </p:cNvPicPr>
          <p:nvPr/>
        </p:nvPicPr>
        <p:blipFill>
          <a:blip r:embed="rId3"/>
          <a:srcRect l="1376" r="2846"/>
          <a:stretch>
            <a:fillRect/>
          </a:stretch>
        </p:blipFill>
        <p:spPr bwMode="auto">
          <a:xfrm>
            <a:off x="2428860" y="4149725"/>
            <a:ext cx="4021147" cy="2708275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 разработан с учётом Конвенции ООН о правах ребёнка,  Конституции Российской Федерации , законодательства Российской Федерации, в основе которых заложены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следующие основные принципы: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поддержки специфики и разнообразия детства;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 сохранения уникальности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самоценности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детства как важного     этапа в общем развитии человека;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личностно-развивающий и гуманистический характер взаимодействия взрослых и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 уважение личности ребенка как обязательное требование ко всем взрослым участникам образовательной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   осуществление образовательной деятельности в формах, специфических для детей данной возрастной группы, прежде всего, в форме игры, познавательной и исследовательской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ФГОС ДО включает в себя требования к 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структуре 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объему;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условиям реализации основных образовательных программ, в том числе кадровым, финансовым, материально-техническим и иным условиям;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результатам освоения основных образовательных программ.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84887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63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2925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индивидуальности ребёнка,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общей культуры воспитанников,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="" xmlns:p14="http://schemas.microsoft.com/office/powerpoint/2010/main" val="38132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545</Words>
  <Application>Microsoft Office PowerPoint</Application>
  <PresentationFormat>Экран (4:3)</PresentationFormat>
  <Paragraphs>51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Стандарты нового поколения</vt:lpstr>
      <vt:lpstr>Слайд 2</vt:lpstr>
      <vt:lpstr>Слайд 3</vt:lpstr>
      <vt:lpstr>Слайд 4</vt:lpstr>
      <vt:lpstr>Закон РФ «Об образовании» закрепил за современным образовательным учреждением, в том числе и ДОУ, возможность работать по-новому, полноценнее осуществлять процесс развития личности.                            </vt:lpstr>
      <vt:lpstr>Слайд 6</vt:lpstr>
      <vt:lpstr>Слайд 7</vt:lpstr>
      <vt:lpstr>Слайд 8</vt:lpstr>
      <vt:lpstr>Слайд 9</vt:lpstr>
      <vt:lpstr>новые формы работы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42</cp:revision>
  <dcterms:created xsi:type="dcterms:W3CDTF">2013-11-01T00:46:19Z</dcterms:created>
  <dcterms:modified xsi:type="dcterms:W3CDTF">2013-12-24T11:29:40Z</dcterms:modified>
</cp:coreProperties>
</file>