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98" r:id="rId3"/>
    <p:sldId id="275" r:id="rId4"/>
    <p:sldId id="283" r:id="rId5"/>
    <p:sldId id="258" r:id="rId6"/>
    <p:sldId id="296" r:id="rId7"/>
    <p:sldId id="294" r:id="rId8"/>
    <p:sldId id="287" r:id="rId9"/>
    <p:sldId id="289" r:id="rId10"/>
    <p:sldId id="278" r:id="rId11"/>
    <p:sldId id="27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524" autoAdjust="0"/>
    <p:restoredTop sz="94660"/>
  </p:normalViewPr>
  <p:slideViewPr>
    <p:cSldViewPr>
      <p:cViewPr>
        <p:scale>
          <a:sx n="80" d="100"/>
          <a:sy n="80" d="100"/>
        </p:scale>
        <p:origin x="-672" y="-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8488C5-5E52-448A-B66E-ED2C90E03B96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05C03-A353-4091-8436-E0A4D249C26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4D3FFD-8D94-4DEE-B94F-0857B581D3FF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670EDD-ADD6-4458-8172-BC0C5679AA4B}" type="slidenum">
              <a:rPr lang="ru-RU"/>
              <a:pPr/>
              <a:t>11</a:t>
            </a:fld>
            <a:endParaRPr lang="ru-RU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ru-RU" sz="1400" dirty="0" smtClean="0"/>
              <a:t>	Такими мы хотим видеть учащихся и выпускников начальной школы. Поэтому основную задачу начальной школы можно сформулировать следующим образом: </a:t>
            </a:r>
            <a:r>
              <a:rPr lang="ru-RU" sz="1400" b="1" dirty="0" smtClean="0"/>
              <a:t>поддерживать и развивать</a:t>
            </a:r>
            <a:r>
              <a:rPr lang="ru-RU" sz="1400" dirty="0" smtClean="0"/>
              <a:t> основные достижения дошкольного периода развития, не прерывая и не подавляя ни одну из линий, </a:t>
            </a:r>
            <a:r>
              <a:rPr lang="ru-RU" sz="1400" b="1" dirty="0" smtClean="0"/>
              <a:t>формировать на этой основе учебную самостоятельность младших школьников</a:t>
            </a:r>
            <a:r>
              <a:rPr lang="ru-RU" sz="1400" dirty="0" smtClean="0"/>
              <a:t>. Достижение этой задачи будет способствовать и успешному учению на следующей ступени. Это возможно, если учебный процесс нацелен на становление </a:t>
            </a:r>
            <a:r>
              <a:rPr lang="ru-RU" sz="1400" b="1" dirty="0" smtClean="0"/>
              <a:t>ученического сообщества</a:t>
            </a:r>
            <a:r>
              <a:rPr lang="ru-RU" sz="1400" dirty="0" smtClean="0"/>
              <a:t> – групп детей, объединяемых и объединяющихся для совместной учебной деятельности.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CA37B-6182-4938-B970-555039BABCD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59361-4AB7-4471-A9ED-5519F82C36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CA37B-6182-4938-B970-555039BABCD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59361-4AB7-4471-A9ED-5519F82C36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CA37B-6182-4938-B970-555039BABCD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59361-4AB7-4471-A9ED-5519F82C36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CA37B-6182-4938-B970-555039BABCD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59361-4AB7-4471-A9ED-5519F82C36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CA37B-6182-4938-B970-555039BABCD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59361-4AB7-4471-A9ED-5519F82C36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CA37B-6182-4938-B970-555039BABCD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59361-4AB7-4471-A9ED-5519F82C36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CA37B-6182-4938-B970-555039BABCD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59361-4AB7-4471-A9ED-5519F82C36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CA37B-6182-4938-B970-555039BABCD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59361-4AB7-4471-A9ED-5519F82C36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CA37B-6182-4938-B970-555039BABCD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59361-4AB7-4471-A9ED-5519F82C36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CA37B-6182-4938-B970-555039BABCD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59361-4AB7-4471-A9ED-5519F82C36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CA37B-6182-4938-B970-555039BABCD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59361-4AB7-4471-A9ED-5519F82C36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CA37B-6182-4938-B970-555039BABCD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59361-4AB7-4471-A9ED-5519F82C361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xn--80abucjiibhv9a.xn--p1ai/%D0%BD%D0%BE%D0%B2%D0%BE%D1%81%D1%82%D0%B8/3447/%D1%84%D0%B0%D0%B9%D0%BB/2279/13.01.30-%D0%9F%D1%80%D0%B8%D0%BA%D0%B0%D0%B7_57.pdf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214554"/>
            <a:ext cx="7772400" cy="147002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i="1" dirty="0" smtClean="0"/>
              <a:t>Стандарты нового поколения</a:t>
            </a:r>
            <a:endParaRPr lang="ru-RU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Федеральный государственный образовательный стандарт в ДОУ в ДОУ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4500570"/>
            <a:ext cx="2143140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новые формы работы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57752" y="1643050"/>
            <a:ext cx="4038600" cy="452596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Непосредственная образовательная деятельность</a:t>
            </a:r>
          </a:p>
          <a:p>
            <a:r>
              <a:rPr lang="ru-RU" dirty="0" smtClean="0"/>
              <a:t>  игровая деятельность </a:t>
            </a:r>
          </a:p>
          <a:p>
            <a:r>
              <a:rPr lang="ru-RU" dirty="0" smtClean="0"/>
              <a:t>Интеграция образовательных областей</a:t>
            </a:r>
          </a:p>
          <a:p>
            <a:endParaRPr lang="ru-RU" dirty="0"/>
          </a:p>
        </p:txBody>
      </p:sp>
      <p:pic>
        <p:nvPicPr>
          <p:cNvPr id="5" name="Содержимое 4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643050"/>
            <a:ext cx="4286280" cy="5000660"/>
          </a:xfrm>
          <a:prstGeom prst="rect">
            <a:avLst/>
          </a:prstGeom>
          <a:noFill/>
          <a:ln w="2857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AutoShape 2"/>
          <p:cNvSpPr>
            <a:spLocks noChangeArrowheads="1"/>
          </p:cNvSpPr>
          <p:nvPr/>
        </p:nvSpPr>
        <p:spPr bwMode="gray">
          <a:xfrm>
            <a:off x="179388" y="152400"/>
            <a:ext cx="8964612" cy="1189038"/>
          </a:xfrm>
          <a:prstGeom prst="roundRect">
            <a:avLst>
              <a:gd name="adj" fmla="val 49106"/>
            </a:avLst>
          </a:prstGeom>
          <a:solidFill>
            <a:srgbClr val="99CCFF"/>
          </a:solidFill>
          <a:ln w="28575">
            <a:solidFill>
              <a:schemeClr val="bg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Ожидаемые результаты:</a:t>
            </a:r>
          </a:p>
          <a:p>
            <a:pPr algn="ctr">
              <a:defRPr/>
            </a:pPr>
            <a:r>
              <a:rPr lang="ru-R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портрет выпускника детского сада </a:t>
            </a:r>
          </a:p>
        </p:txBody>
      </p:sp>
      <p:pic>
        <p:nvPicPr>
          <p:cNvPr id="11267" name="Picture 3" descr="007dbf48c49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5900" y="1700213"/>
            <a:ext cx="1485900" cy="1981200"/>
          </a:xfrm>
          <a:prstGeom prst="rect">
            <a:avLst/>
          </a:prstGeom>
          <a:noFill/>
          <a:ln w="2857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1763713" y="1808163"/>
            <a:ext cx="28019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0" hangingPunct="0">
              <a:buFontTx/>
              <a:buChar char="•"/>
            </a:pPr>
            <a:r>
              <a:rPr lang="ru-RU">
                <a:solidFill>
                  <a:srgbClr val="0000FF"/>
                </a:solidFill>
                <a:latin typeface="Arial" charset="0"/>
              </a:rPr>
              <a:t>деятельный и активный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979613" y="2312988"/>
            <a:ext cx="1514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0" hangingPunct="0">
              <a:buFontTx/>
              <a:buChar char="•"/>
            </a:pPr>
            <a:r>
              <a:rPr lang="ru-RU">
                <a:solidFill>
                  <a:srgbClr val="0000FF"/>
                </a:solidFill>
                <a:latin typeface="Arial" charset="0"/>
              </a:rPr>
              <a:t>креативный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2124075" y="2816225"/>
            <a:ext cx="3321785" cy="3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0" hangingPunct="0">
              <a:buFontTx/>
              <a:buChar char="•"/>
            </a:pPr>
            <a:r>
              <a:rPr lang="ru-RU" dirty="0" smtClean="0">
                <a:solidFill>
                  <a:srgbClr val="0000FF"/>
                </a:solidFill>
                <a:latin typeface="Arial" charset="0"/>
              </a:rPr>
              <a:t>    Любознательный               </a:t>
            </a:r>
            <a:endParaRPr lang="ru-RU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2303463" y="3249613"/>
            <a:ext cx="3259267" cy="3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0" hangingPunct="0">
              <a:buFontTx/>
              <a:buChar char="•"/>
            </a:pPr>
            <a:r>
              <a:rPr lang="ru-RU" dirty="0" smtClean="0">
                <a:solidFill>
                  <a:srgbClr val="0000FF"/>
                </a:solidFill>
                <a:latin typeface="Arial" charset="0"/>
              </a:rPr>
              <a:t>    Инициативный                  </a:t>
            </a:r>
            <a:endParaRPr lang="ru-RU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576263" y="3897313"/>
            <a:ext cx="4507301" cy="64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0" hangingPunct="0">
              <a:buFontTx/>
              <a:buChar char="•"/>
            </a:pPr>
            <a:r>
              <a:rPr lang="ru-RU" dirty="0" smtClean="0">
                <a:solidFill>
                  <a:srgbClr val="0000FF"/>
                </a:solidFill>
                <a:latin typeface="Arial" charset="0"/>
              </a:rPr>
              <a:t>        открытый </a:t>
            </a:r>
            <a:r>
              <a:rPr lang="ru-RU" dirty="0">
                <a:solidFill>
                  <a:srgbClr val="0000FF"/>
                </a:solidFill>
                <a:latin typeface="Arial" charset="0"/>
              </a:rPr>
              <a:t>внешнему миру,</a:t>
            </a:r>
          </a:p>
          <a:p>
            <a:pPr eaLnBrk="0" hangingPunct="0"/>
            <a:r>
              <a:rPr lang="ru-RU" dirty="0" smtClean="0">
                <a:solidFill>
                  <a:srgbClr val="0000FF"/>
                </a:solidFill>
                <a:latin typeface="Arial" charset="0"/>
              </a:rPr>
              <a:t>          </a:t>
            </a:r>
            <a:r>
              <a:rPr lang="ru-RU" dirty="0">
                <a:solidFill>
                  <a:srgbClr val="0000FF"/>
                </a:solidFill>
                <a:latin typeface="Arial" charset="0"/>
              </a:rPr>
              <a:t>доброжелательный и </a:t>
            </a:r>
            <a:r>
              <a:rPr lang="ru-RU" dirty="0" smtClean="0">
                <a:solidFill>
                  <a:srgbClr val="0000FF"/>
                </a:solidFill>
                <a:latin typeface="Arial" charset="0"/>
              </a:rPr>
              <a:t>отзывчивый </a:t>
            </a:r>
            <a:endParaRPr lang="ru-RU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250825" y="4581525"/>
            <a:ext cx="6972206" cy="64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0" hangingPunct="0">
              <a:buFontTx/>
              <a:buChar char="•"/>
            </a:pPr>
            <a:r>
              <a:rPr lang="ru-RU" dirty="0" smtClean="0">
                <a:solidFill>
                  <a:srgbClr val="0000FF"/>
                </a:solidFill>
                <a:latin typeface="Arial" charset="0"/>
              </a:rPr>
              <a:t>                                              положительное отношение к себе,</a:t>
            </a:r>
            <a:endParaRPr lang="ru-RU" dirty="0">
              <a:solidFill>
                <a:srgbClr val="0000FF"/>
              </a:solidFill>
              <a:latin typeface="Arial" charset="0"/>
            </a:endParaRPr>
          </a:p>
          <a:p>
            <a:pPr eaLnBrk="0" hangingPunct="0"/>
            <a:r>
              <a:rPr lang="ru-RU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ru-RU" dirty="0" smtClean="0">
                <a:solidFill>
                  <a:srgbClr val="0000FF"/>
                </a:solidFill>
                <a:latin typeface="Arial" charset="0"/>
              </a:rPr>
              <a:t>                                              уверенность </a:t>
            </a:r>
            <a:r>
              <a:rPr lang="ru-RU" dirty="0">
                <a:solidFill>
                  <a:srgbClr val="0000FF"/>
                </a:solidFill>
                <a:latin typeface="Arial" charset="0"/>
              </a:rPr>
              <a:t>в своих силах</a:t>
            </a:r>
            <a:r>
              <a:rPr lang="ru-RU" dirty="0">
                <a:solidFill>
                  <a:srgbClr val="FFFF99"/>
                </a:solidFill>
                <a:latin typeface="Arial" charset="0"/>
              </a:rPr>
              <a:t> </a:t>
            </a: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0" y="5337175"/>
            <a:ext cx="4386499" cy="64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0" hangingPunct="0">
              <a:buFontTx/>
              <a:buChar char="•"/>
            </a:pPr>
            <a:r>
              <a:rPr lang="ru-RU" dirty="0" smtClean="0">
                <a:solidFill>
                  <a:srgbClr val="0000FF"/>
                </a:solidFill>
                <a:latin typeface="Arial" charset="0"/>
              </a:rPr>
              <a:t>                            чувство </a:t>
            </a:r>
            <a:r>
              <a:rPr lang="ru-RU" dirty="0">
                <a:solidFill>
                  <a:srgbClr val="0000FF"/>
                </a:solidFill>
                <a:latin typeface="Arial" charset="0"/>
              </a:rPr>
              <a:t>собственного</a:t>
            </a:r>
          </a:p>
          <a:p>
            <a:pPr eaLnBrk="0" hangingPunct="0"/>
            <a:r>
              <a:rPr lang="ru-RU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ru-RU" dirty="0" smtClean="0">
                <a:solidFill>
                  <a:srgbClr val="0000FF"/>
                </a:solidFill>
                <a:latin typeface="Arial" charset="0"/>
              </a:rPr>
              <a:t>                                    </a:t>
            </a:r>
            <a:r>
              <a:rPr lang="ru-RU" dirty="0">
                <a:solidFill>
                  <a:srgbClr val="0000FF"/>
                </a:solidFill>
                <a:latin typeface="Arial" charset="0"/>
              </a:rPr>
              <a:t>достоинства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58" y="642918"/>
            <a:ext cx="65722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Palatino Linotype" pitchFamily="18" charset="0"/>
              </a:rPr>
              <a:t>Разработкой проекта стандарта дошкольного образования занимается специально созданная 30 января </a:t>
            </a:r>
            <a:r>
              <a:rPr lang="ru-RU" sz="3200" dirty="0" smtClean="0">
                <a:latin typeface="Palatino Linotype" pitchFamily="18" charset="0"/>
              </a:rPr>
              <a:t>2013года </a:t>
            </a:r>
            <a:r>
              <a:rPr lang="ru-RU" sz="3200" dirty="0">
                <a:latin typeface="Palatino Linotype" pitchFamily="18" charset="0"/>
              </a:rPr>
              <a:t> </a:t>
            </a:r>
            <a:r>
              <a:rPr lang="ru-RU" sz="3200" u="sng" dirty="0">
                <a:solidFill>
                  <a:schemeClr val="accent6">
                    <a:lumMod val="50000"/>
                  </a:schemeClr>
                </a:solidFill>
                <a:latin typeface="Palatino Linotype" pitchFamily="18" charset="0"/>
                <a:hlinkClick r:id="rId2" tooltip="Приказ Минобрнауки России от 30 января 2013 г. № 57 &quot;О разработке федерального государственного образовательного стандарта дошкольного образования&quot;"/>
              </a:rPr>
              <a:t>рабочая группа</a:t>
            </a:r>
            <a:r>
              <a:rPr lang="ru-RU" sz="3200" dirty="0">
                <a:latin typeface="Palatino Linotype" pitchFamily="18" charset="0"/>
              </a:rPr>
              <a:t> во главе с директором Федерального института развития образования Александром </a:t>
            </a:r>
            <a:r>
              <a:rPr lang="ru-RU" sz="3200" dirty="0" err="1">
                <a:latin typeface="Palatino Linotype" pitchFamily="18" charset="0"/>
              </a:rPr>
              <a:t>Асмоловым</a:t>
            </a:r>
            <a:r>
              <a:rPr lang="ru-RU" sz="3200" dirty="0">
                <a:latin typeface="Palatino Linotype" pitchFamily="18" charset="0"/>
              </a:rPr>
              <a:t>.</a:t>
            </a:r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2714620"/>
            <a:ext cx="3429024" cy="3700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С 1 сентября 2013 г. вступил в силу новый закон «Об образовании в Российской Федерации». Дошкольное образование является начальным уровнем системы начального образования. И, как остальные уровни - регламентировать свою деятельность образовательными стандартами - ФГОС 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357166"/>
            <a:ext cx="2928958" cy="99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92" y="5072074"/>
            <a:ext cx="14573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71480"/>
            <a:ext cx="8258204" cy="555468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dirty="0" smtClean="0"/>
              <a:t>"Дошкольный ребёнок - человек играющий, поэтому в стандарте закреплено, что обучение входит в жизнь ребёнка "через ворота детской игры", - подчеркивают в </a:t>
            </a:r>
            <a:r>
              <a:rPr lang="ru-RU" sz="4400" dirty="0" err="1" smtClean="0"/>
              <a:t>Минобрнауке</a:t>
            </a:r>
            <a:r>
              <a:rPr lang="ru-RU" sz="4400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4143380"/>
            <a:ext cx="1945640" cy="1945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60350"/>
            <a:ext cx="8353425" cy="345598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effectLst/>
              </a:rPr>
              <a:t>Закон РФ «Об образовании» закрепил за современным образовательным учреждением, в том числе и ДОУ, возможность работать по-новому, полноценнее осуществлять процесс развития личности.                            </a:t>
            </a:r>
            <a:endParaRPr lang="ru-RU" sz="3600" dirty="0">
              <a:solidFill>
                <a:schemeClr val="accent2">
                  <a:lumMod val="50000"/>
                </a:schemeClr>
              </a:solidFill>
              <a:effectLst/>
            </a:endParaRPr>
          </a:p>
        </p:txBody>
      </p:sp>
      <p:pic>
        <p:nvPicPr>
          <p:cNvPr id="3076" name="Picture 4" descr="Scan10004"/>
          <p:cNvPicPr>
            <a:picLocks noChangeAspect="1" noChangeArrowheads="1"/>
          </p:cNvPicPr>
          <p:nvPr/>
        </p:nvPicPr>
        <p:blipFill>
          <a:blip r:embed="rId3"/>
          <a:srcRect l="1376" r="2846"/>
          <a:stretch>
            <a:fillRect/>
          </a:stretch>
        </p:blipFill>
        <p:spPr bwMode="auto">
          <a:xfrm>
            <a:off x="2428860" y="4149725"/>
            <a:ext cx="4021147" cy="2708275"/>
          </a:xfrm>
          <a:prstGeom prst="rect">
            <a:avLst/>
          </a:prstGeom>
          <a:noFill/>
          <a:ln w="3810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Стандарт разработан с учётом Конвенции ООН о правах ребёнка,  Конституции Российской Федерации , законодательства Российской Федерации, в основе которых заложены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следующие основные принципы: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поддержки специфики и разнообразия детства;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    сохранения уникальности 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самоценности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детства как важного     этапа в общем развитии человека;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   личностно-развивающий и гуманистический характер взаимодействия взрослых и детей;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    уважение личности ребенка как обязательное требование ко всем взрослым участникам образовательной деятельности;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    осуществление образовательной деятельности в формах, специфических для детей данной возрастной группы, прежде всего, в форме игры, познавательной и исследовательской деятельности.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857232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ФГОС ДО включает в себя требования к 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структуре основных образовательных программ (в том числе соотношению обязательной части основной образовательной программы и части, формируемой участниками образовательных отношений) и их объему;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условиям реализации основных образовательных программ, в том числе кадровым, финансовым, материально-техническим и иным условиям;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результатам освоения основных образовательных программ.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4048" y="325805"/>
            <a:ext cx="326211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Цели  ФГОС ДО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700808"/>
            <a:ext cx="7848872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государством равенства возможностей для каждого ребёнка в получении качественного дошкольного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государственных гарантий уровня и качества образования на основе единства обязательных требований к условиям реализации основных образовательных программ, их структуре и результатам их освоения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сохранение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единства образовательного пространства Российской Федерации относительно уровня дошкольного образования.</a:t>
            </a:r>
          </a:p>
        </p:txBody>
      </p:sp>
    </p:spTree>
    <p:extLst>
      <p:ext uri="{BB962C8B-B14F-4D97-AF65-F5344CB8AC3E}">
        <p14:creationId xmlns="" xmlns:p14="http://schemas.microsoft.com/office/powerpoint/2010/main" val="363623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15927" y="116632"/>
            <a:ext cx="367408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Задачи  ФГОС ДО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729259"/>
            <a:ext cx="871296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ru-RU" dirty="0" smtClean="0"/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охрана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укрепление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физического и психического здоровья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детей;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сохранение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поддержка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индивидуальности ребёнка,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индивидуальных способностей и творческого потенциала каждого ребёнка как субъекта отношений с людьми, миром и самим собой;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формирование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общей культуры воспитанников,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их нравственных, интеллектуальных, физических, эстетических качеств, инициативности, самостоятельности и ответственности, формирования предпосылок учебной деятельности;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обеспечение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вариативности и разнообразия содержания образовательных программ и организационных форм уровня дошкольного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образования с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учётом образовательных потребностей и способностей воспитанников;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формирование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социокультурной среды, соответствующей возрастным и индивидуальным особенностям детей;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обеспечение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равных возможностей полноценного развития каждого ребёнка в период дошкольного детства независимо от места проживания, пола, нации, языка, социального статуса, психофизиологических особенностей (в том числе ограниченных возможностей здоровья);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обеспечение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преемственности основных образовательных программ дошкольного и начального общего образования;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определение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направлений для систематического межведомственного взаимодействия, а также взаимодействия педагогических и общественных объединений (в том числе сетевого).</a:t>
            </a:r>
          </a:p>
        </p:txBody>
      </p:sp>
    </p:spTree>
    <p:extLst>
      <p:ext uri="{BB962C8B-B14F-4D97-AF65-F5344CB8AC3E}">
        <p14:creationId xmlns="" xmlns:p14="http://schemas.microsoft.com/office/powerpoint/2010/main" val="381325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545</Words>
  <Application>Microsoft Office PowerPoint</Application>
  <PresentationFormat>Экран (4:3)</PresentationFormat>
  <Paragraphs>51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Стандарты нового поколения</vt:lpstr>
      <vt:lpstr>Слайд 2</vt:lpstr>
      <vt:lpstr>Слайд 3</vt:lpstr>
      <vt:lpstr>Слайд 4</vt:lpstr>
      <vt:lpstr>Закон РФ «Об образовании» закрепил за современным образовательным учреждением, в том числе и ДОУ, возможность работать по-новому, полноценнее осуществлять процесс развития личности.                            </vt:lpstr>
      <vt:lpstr>Слайд 6</vt:lpstr>
      <vt:lpstr>Слайд 7</vt:lpstr>
      <vt:lpstr>Слайд 8</vt:lpstr>
      <vt:lpstr>Слайд 9</vt:lpstr>
      <vt:lpstr>новые формы работы</vt:lpstr>
      <vt:lpstr>Слайд 11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Customer</dc:creator>
  <cp:lastModifiedBy>Customer</cp:lastModifiedBy>
  <cp:revision>42</cp:revision>
  <dcterms:created xsi:type="dcterms:W3CDTF">2013-11-01T00:46:19Z</dcterms:created>
  <dcterms:modified xsi:type="dcterms:W3CDTF">2013-12-24T11:29:40Z</dcterms:modified>
</cp:coreProperties>
</file>